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81FEF0C1-B219-8743-94AF-9466C9D09A75}" type="datetimeFigureOut">
              <a:rPr lang="en-US" smtClean="0"/>
              <a:t>11/28/2024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3869969-CAF1-CD4D-B2C7-D4C843457CE1}" type="slidenum">
              <a:rPr lang="en-US" smtClean="0"/>
              <a:t>‹#›</a:t>
            </a:fld>
            <a:endParaRPr lang="en-US"/>
          </a:p>
        </p:txBody>
      </p:sp>
    </p:spTree>
    <p:extLst>
      <p:ext uri="{BB962C8B-B14F-4D97-AF65-F5344CB8AC3E}">
        <p14:creationId xmlns:p14="http://schemas.microsoft.com/office/powerpoint/2010/main" val="104882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0056" y="534532"/>
            <a:ext cx="7746921" cy="3443288"/>
          </a:xfrm>
          <a:prstGeom prst="rect">
            <a:avLst/>
          </a:prstGeom>
          <a:noFill/>
          <a:ln/>
        </p:spPr>
        <p:txBody>
          <a:bodyPr wrap="square" lIns="0" tIns="0" rIns="0" bIns="0" rtlCol="0" anchor="t"/>
          <a:lstStyle/>
          <a:p>
            <a:pPr marL="0" indent="0">
              <a:lnSpc>
                <a:spcPts val="6750"/>
              </a:lnSpc>
              <a:buNone/>
            </a:pPr>
            <a:r>
              <a:rPr lang="en-US" sz="4400" b="1" u="sng" kern="0" spc="-163" dirty="0">
                <a:solidFill>
                  <a:schemeClr val="accent6">
                    <a:lumMod val="75000"/>
                  </a:schemeClr>
                </a:solidFill>
                <a:latin typeface="Inter Bold" pitchFamily="34" charset="0"/>
                <a:ea typeface="Inter Bold" pitchFamily="34" charset="-122"/>
                <a:cs typeface="Inter Bold" pitchFamily="34" charset="-120"/>
              </a:rPr>
              <a:t>Scrap Management System: A Digital Solution for Sustainable Waste Management</a:t>
            </a:r>
            <a:endParaRPr lang="en-US" sz="4400" u="sng" dirty="0">
              <a:solidFill>
                <a:schemeClr val="accent6">
                  <a:lumMod val="75000"/>
                </a:schemeClr>
              </a:solidFill>
            </a:endParaRPr>
          </a:p>
        </p:txBody>
      </p:sp>
      <p:sp>
        <p:nvSpPr>
          <p:cNvPr id="4" name="Text 1"/>
          <p:cNvSpPr/>
          <p:nvPr/>
        </p:nvSpPr>
        <p:spPr>
          <a:xfrm>
            <a:off x="690056" y="3543744"/>
            <a:ext cx="7746921" cy="4538372"/>
          </a:xfrm>
          <a:prstGeom prst="rect">
            <a:avLst/>
          </a:prstGeom>
          <a:noFill/>
          <a:ln/>
        </p:spPr>
        <p:txBody>
          <a:bodyPr wrap="square" lIns="0" tIns="0" rIns="0" bIns="0" rtlCol="0" anchor="t"/>
          <a:lstStyle/>
          <a:p>
            <a:pPr marL="0" indent="0">
              <a:lnSpc>
                <a:spcPts val="2500"/>
              </a:lnSpc>
              <a:buNone/>
            </a:pPr>
            <a:r>
              <a:rPr lang="en-US" kern="0" spc="-31" dirty="0">
                <a:solidFill>
                  <a:srgbClr val="272525"/>
                </a:solidFill>
                <a:latin typeface="Inter" pitchFamily="34" charset="0"/>
                <a:ea typeface="Inter" pitchFamily="34" charset="-122"/>
                <a:cs typeface="Inter" pitchFamily="34" charset="-120"/>
              </a:rPr>
              <a:t>In today's world, where resource depletion, climate change, and environmental degradation are becoming increasingly evident, waste management stands as one of the most critical challenges facing societies globally. The accumulation of scrap materials—ranging from metals, plastics, e-waste, paper, and glass—has grown at an alarming rate. This mini project, undertaken as part of the Engineering Exploration Lab (EEL), aimed to design a digital system in the form of an HTML website that streamlines scrap collection, sorting, recycling, and disposal.      </a:t>
            </a:r>
          </a:p>
          <a:p>
            <a:pPr>
              <a:lnSpc>
                <a:spcPts val="2500"/>
              </a:lnSpc>
            </a:pPr>
            <a:r>
              <a:rPr lang="en-US" kern="0" spc="-31" dirty="0">
                <a:solidFill>
                  <a:srgbClr val="272525"/>
                </a:solidFill>
                <a:latin typeface="Inter" pitchFamily="34" charset="0"/>
                <a:ea typeface="Inter" pitchFamily="34" charset="-122"/>
              </a:rPr>
              <a:t>                                                                      BY-               </a:t>
            </a:r>
            <a:r>
              <a:rPr lang="en-US" dirty="0"/>
              <a:t>B24CE1054: ASMI TATAWAR</a:t>
            </a:r>
            <a:endParaRPr lang="en-US" kern="0" spc="-31" dirty="0">
              <a:solidFill>
                <a:srgbClr val="272525"/>
              </a:solidFill>
              <a:latin typeface="Inter" pitchFamily="34" charset="0"/>
              <a:ea typeface="Inter" pitchFamily="34" charset="-122"/>
            </a:endParaRPr>
          </a:p>
          <a:p>
            <a:pPr>
              <a:lnSpc>
                <a:spcPts val="2500"/>
              </a:lnSpc>
            </a:pPr>
            <a:r>
              <a:rPr lang="en-US" dirty="0"/>
              <a:t>                                                                                    B24CE1055: NIRAJ FEGDE</a:t>
            </a:r>
          </a:p>
          <a:p>
            <a:pPr marL="0" indent="0">
              <a:lnSpc>
                <a:spcPts val="2500"/>
              </a:lnSpc>
              <a:buNone/>
            </a:pPr>
            <a:r>
              <a:rPr lang="en-US" dirty="0"/>
              <a:t>                                                                                    B24CE1056: JANHAVI PATIL</a:t>
            </a:r>
          </a:p>
          <a:p>
            <a:pPr marL="0" indent="0">
              <a:lnSpc>
                <a:spcPts val="2500"/>
              </a:lnSpc>
              <a:buNone/>
            </a:pPr>
            <a:r>
              <a:rPr lang="en-US" dirty="0"/>
              <a:t>                                                                                    B24CE1057: OM CHANDURKAR</a:t>
            </a:r>
          </a:p>
          <a:p>
            <a:pPr marL="0" indent="0">
              <a:lnSpc>
                <a:spcPts val="2500"/>
              </a:lnSpc>
              <a:buNone/>
            </a:pPr>
            <a:r>
              <a:rPr lang="en-US" dirty="0"/>
              <a:t>                                                                                    B24CE1058: ATHARVA BHONDE</a:t>
            </a:r>
          </a:p>
        </p:txBody>
      </p:sp>
      <p:sp>
        <p:nvSpPr>
          <p:cNvPr id="7" name="Text 4"/>
          <p:cNvSpPr/>
          <p:nvPr/>
        </p:nvSpPr>
        <p:spPr>
          <a:xfrm>
            <a:off x="942921" y="7056596"/>
            <a:ext cx="1825585" cy="349329"/>
          </a:xfrm>
          <a:prstGeom prst="rect">
            <a:avLst/>
          </a:prstGeom>
          <a:noFill/>
          <a:ln/>
        </p:spPr>
        <p:txBody>
          <a:bodyPr wrap="none" lIns="0" tIns="0" rIns="0" bIns="0" rtlCol="0" anchor="t"/>
          <a:lstStyle/>
          <a:p>
            <a:pPr marL="0" indent="0" algn="l">
              <a:lnSpc>
                <a:spcPts val="2750"/>
              </a:lnSpc>
              <a:buNone/>
            </a:pP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65722"/>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chemeClr val="accent6">
                    <a:lumMod val="75000"/>
                  </a:schemeClr>
                </a:solidFill>
                <a:latin typeface="Inter Bold" pitchFamily="34" charset="0"/>
                <a:ea typeface="Inter Bold" pitchFamily="34" charset="-122"/>
                <a:cs typeface="Inter Bold" pitchFamily="34" charset="-120"/>
              </a:rPr>
              <a:t>The Future of Sustainable Waste Management</a:t>
            </a:r>
            <a:endParaRPr lang="en-US" sz="4450" dirty="0">
              <a:solidFill>
                <a:schemeClr val="accent6">
                  <a:lumMod val="75000"/>
                </a:schemeClr>
              </a:solidFill>
            </a:endParaRPr>
          </a:p>
        </p:txBody>
      </p:sp>
      <p:sp>
        <p:nvSpPr>
          <p:cNvPr id="4" name="Text 1"/>
          <p:cNvSpPr/>
          <p:nvPr/>
        </p:nvSpPr>
        <p:spPr>
          <a:xfrm>
            <a:off x="793790" y="3723442"/>
            <a:ext cx="7556421" cy="254031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 adoption of such systems on a global scale can contribute significantly to achieving sustainability goals, advancing circular economies, and fostering a greener, cleaner, and healthier future for generations to come. Through collective efforts and responsible scrap management practices, we can make a positive impact on the environment, ensuring that we leave a sustainable world for future generations.</a:t>
            </a:r>
          </a:p>
          <a:p>
            <a:pPr marL="0" indent="0">
              <a:lnSpc>
                <a:spcPts val="2850"/>
              </a:lnSpc>
              <a:buNone/>
            </a:pPr>
            <a:endParaRPr lang="en-US" sz="1750" kern="0" spc="-36" dirty="0">
              <a:solidFill>
                <a:srgbClr val="272525"/>
              </a:solidFill>
              <a:latin typeface="Inter" pitchFamily="34" charset="0"/>
              <a:ea typeface="Inter" pitchFamily="34" charset="-122"/>
            </a:endParaRPr>
          </a:p>
          <a:p>
            <a:pPr marL="0" indent="0">
              <a:lnSpc>
                <a:spcPts val="2850"/>
              </a:lnSpc>
              <a:buNone/>
            </a:pPr>
            <a:endParaRPr lang="en-US" sz="1750" kern="0" spc="-36" dirty="0">
              <a:solidFill>
                <a:srgbClr val="272525"/>
              </a:solidFill>
              <a:latin typeface="Inter" pitchFamily="34" charset="0"/>
              <a:ea typeface="Inter" pitchFamily="34" charset="-122"/>
            </a:endParaRPr>
          </a:p>
          <a:p>
            <a:pPr marL="0" indent="0" algn="ctr">
              <a:lnSpc>
                <a:spcPts val="2850"/>
              </a:lnSpc>
              <a:buNone/>
            </a:pPr>
            <a:r>
              <a:rPr lang="en-US" sz="3600" kern="0" spc="-36" dirty="0">
                <a:solidFill>
                  <a:schemeClr val="accent1">
                    <a:lumMod val="75000"/>
                  </a:schemeClr>
                </a:solidFill>
                <a:latin typeface="Inter" pitchFamily="34" charset="0"/>
                <a:ea typeface="Inter" pitchFamily="34" charset="-122"/>
              </a:rPr>
              <a:t>                                                    THANK YOU </a:t>
            </a:r>
            <a:endParaRPr lang="en-US" sz="3600" dirty="0">
              <a:solidFill>
                <a:schemeClr val="accent1">
                  <a:lumMod val="7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1637"/>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chemeClr val="accent6">
                    <a:lumMod val="75000"/>
                  </a:schemeClr>
                </a:solidFill>
                <a:latin typeface="Inter Bold" pitchFamily="34" charset="0"/>
                <a:ea typeface="Inter Bold" pitchFamily="34" charset="-122"/>
                <a:cs typeface="Inter Bold" pitchFamily="34" charset="-120"/>
              </a:rPr>
              <a:t>The Need for a Scrap Management System</a:t>
            </a:r>
            <a:endParaRPr lang="en-US" sz="4450" dirty="0">
              <a:solidFill>
                <a:schemeClr val="accent6">
                  <a:lumMod val="75000"/>
                </a:schemeClr>
              </a:solidFill>
            </a:endParaRPr>
          </a:p>
        </p:txBody>
      </p:sp>
      <p:sp>
        <p:nvSpPr>
          <p:cNvPr id="4" name="Shape 1"/>
          <p:cNvSpPr/>
          <p:nvPr/>
        </p:nvSpPr>
        <p:spPr>
          <a:xfrm>
            <a:off x="6280190" y="2469356"/>
            <a:ext cx="3664863" cy="2773799"/>
          </a:xfrm>
          <a:prstGeom prst="roundRect">
            <a:avLst>
              <a:gd name="adj" fmla="val 3435"/>
            </a:avLst>
          </a:prstGeom>
          <a:solidFill>
            <a:srgbClr val="DADBF1"/>
          </a:solidFill>
          <a:ln w="7620">
            <a:solidFill>
              <a:srgbClr val="C0C1D7"/>
            </a:solidFill>
            <a:prstDash val="solid"/>
          </a:ln>
        </p:spPr>
      </p:sp>
      <p:sp>
        <p:nvSpPr>
          <p:cNvPr id="5" name="Text 2"/>
          <p:cNvSpPr/>
          <p:nvPr/>
        </p:nvSpPr>
        <p:spPr>
          <a:xfrm>
            <a:off x="6514624" y="2703790"/>
            <a:ext cx="2850833"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Environmental Impact</a:t>
            </a:r>
            <a:endParaRPr lang="en-US" sz="2200" dirty="0"/>
          </a:p>
        </p:txBody>
      </p:sp>
      <p:sp>
        <p:nvSpPr>
          <p:cNvPr id="6" name="Text 3"/>
          <p:cNvSpPr/>
          <p:nvPr/>
        </p:nvSpPr>
        <p:spPr>
          <a:xfrm>
            <a:off x="6514624" y="3194209"/>
            <a:ext cx="3195995"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Improper waste disposal exacerbates environmental damage, impacting ecosystems, public health, and natural resources.</a:t>
            </a:r>
            <a:endParaRPr lang="en-US" sz="1750" dirty="0"/>
          </a:p>
        </p:txBody>
      </p:sp>
      <p:sp>
        <p:nvSpPr>
          <p:cNvPr id="7" name="Shape 4"/>
          <p:cNvSpPr/>
          <p:nvPr/>
        </p:nvSpPr>
        <p:spPr>
          <a:xfrm>
            <a:off x="10171867" y="2469356"/>
            <a:ext cx="3664863" cy="2773799"/>
          </a:xfrm>
          <a:prstGeom prst="roundRect">
            <a:avLst>
              <a:gd name="adj" fmla="val 3435"/>
            </a:avLst>
          </a:prstGeom>
          <a:solidFill>
            <a:srgbClr val="DADBF1"/>
          </a:solidFill>
          <a:ln w="7620">
            <a:solidFill>
              <a:srgbClr val="C0C1D7"/>
            </a:solidFill>
            <a:prstDash val="solid"/>
          </a:ln>
        </p:spPr>
      </p:sp>
      <p:sp>
        <p:nvSpPr>
          <p:cNvPr id="8" name="Text 5"/>
          <p:cNvSpPr/>
          <p:nvPr/>
        </p:nvSpPr>
        <p:spPr>
          <a:xfrm>
            <a:off x="10406301" y="270379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Resource Depletion</a:t>
            </a:r>
            <a:endParaRPr lang="en-US" sz="2200" dirty="0"/>
          </a:p>
        </p:txBody>
      </p:sp>
      <p:sp>
        <p:nvSpPr>
          <p:cNvPr id="9" name="Text 6"/>
          <p:cNvSpPr/>
          <p:nvPr/>
        </p:nvSpPr>
        <p:spPr>
          <a:xfrm>
            <a:off x="10406301" y="3194209"/>
            <a:ext cx="319599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 increasing global population and consumption contribute to the depletion of natural resources.</a:t>
            </a:r>
            <a:endParaRPr lang="en-US" sz="1750" dirty="0"/>
          </a:p>
        </p:txBody>
      </p:sp>
      <p:sp>
        <p:nvSpPr>
          <p:cNvPr id="10" name="Shape 7"/>
          <p:cNvSpPr/>
          <p:nvPr/>
        </p:nvSpPr>
        <p:spPr>
          <a:xfrm>
            <a:off x="6280190" y="5469969"/>
            <a:ext cx="7556421" cy="2047994"/>
          </a:xfrm>
          <a:prstGeom prst="roundRect">
            <a:avLst>
              <a:gd name="adj" fmla="val 4652"/>
            </a:avLst>
          </a:prstGeom>
          <a:solidFill>
            <a:srgbClr val="DADBF1"/>
          </a:solidFill>
          <a:ln w="7620">
            <a:solidFill>
              <a:srgbClr val="C0C1D7"/>
            </a:solidFill>
            <a:prstDash val="solid"/>
          </a:ln>
        </p:spPr>
      </p:sp>
      <p:sp>
        <p:nvSpPr>
          <p:cNvPr id="11" name="Text 8"/>
          <p:cNvSpPr/>
          <p:nvPr/>
        </p:nvSpPr>
        <p:spPr>
          <a:xfrm>
            <a:off x="6514624" y="5704403"/>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Sustainability</a:t>
            </a:r>
            <a:endParaRPr lang="en-US" sz="2200" dirty="0"/>
          </a:p>
        </p:txBody>
      </p:sp>
      <p:sp>
        <p:nvSpPr>
          <p:cNvPr id="12" name="Text 9"/>
          <p:cNvSpPr/>
          <p:nvPr/>
        </p:nvSpPr>
        <p:spPr>
          <a:xfrm>
            <a:off x="6514624" y="6194822"/>
            <a:ext cx="7087553"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 Scrap Management System aims to reduce landfill waste, conserve natural resources, and promote sustainability through better recycling practices.</a:t>
            </a:r>
            <a:endParaRPr lang="en-US" sz="1750" dirty="0"/>
          </a:p>
        </p:txBody>
      </p:sp>
      <p:sp>
        <p:nvSpPr>
          <p:cNvPr id="13" name="Rectangle 12">
            <a:extLst>
              <a:ext uri="{FF2B5EF4-FFF2-40B4-BE49-F238E27FC236}">
                <a16:creationId xmlns:a16="http://schemas.microsoft.com/office/drawing/2014/main" id="{B1F12288-50FE-B347-67E6-030692A22EDB}"/>
              </a:ext>
            </a:extLst>
          </p:cNvPr>
          <p:cNvSpPr/>
          <p:nvPr/>
        </p:nvSpPr>
        <p:spPr>
          <a:xfrm>
            <a:off x="11823918" y="7654051"/>
            <a:ext cx="2732357" cy="575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0832" y="1149644"/>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chemeClr val="accent6">
                    <a:lumMod val="75000"/>
                  </a:schemeClr>
                </a:solidFill>
                <a:latin typeface="Inter Bold" pitchFamily="34" charset="0"/>
                <a:ea typeface="Inter Bold" pitchFamily="34" charset="-122"/>
                <a:cs typeface="Inter Bold" pitchFamily="34" charset="-120"/>
              </a:rPr>
              <a:t>About the Scrap Management System (SMS)</a:t>
            </a:r>
            <a:endParaRPr lang="en-US" sz="4450" dirty="0">
              <a:solidFill>
                <a:schemeClr val="accent6">
                  <a:lumMod val="75000"/>
                </a:schemeClr>
              </a:solidFill>
            </a:endParaRPr>
          </a:p>
        </p:txBody>
      </p:sp>
      <p:sp>
        <p:nvSpPr>
          <p:cNvPr id="4" name="Text 1"/>
          <p:cNvSpPr/>
          <p:nvPr/>
        </p:nvSpPr>
        <p:spPr>
          <a:xfrm>
            <a:off x="793790" y="3723442"/>
            <a:ext cx="7556421" cy="254031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 Scrap Management System (SMS) is a digital solution designed to offer an end-to-end approach to scrap material handling. It supports multiple functionalities to ensure that scrap materials are collected, sorted, recycled, and disposed of in an environmentally secure manner. This system is not just a technical tool, but a vital part of a broader movement toward promoting sustainability, reducing waste, and ensuring that valuable resources are used efficiently.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5083" y="1135618"/>
            <a:ext cx="6613565" cy="593884"/>
          </a:xfrm>
          <a:prstGeom prst="rect">
            <a:avLst/>
          </a:prstGeom>
          <a:noFill/>
          <a:ln/>
        </p:spPr>
        <p:txBody>
          <a:bodyPr wrap="none" lIns="0" tIns="0" rIns="0" bIns="0" rtlCol="0" anchor="t"/>
          <a:lstStyle/>
          <a:p>
            <a:pPr marL="0" indent="0">
              <a:lnSpc>
                <a:spcPts val="4650"/>
              </a:lnSpc>
              <a:buNone/>
            </a:pPr>
            <a:r>
              <a:rPr lang="en-US" sz="3700" b="1" kern="0" spc="-112" dirty="0">
                <a:solidFill>
                  <a:srgbClr val="000000"/>
                </a:solidFill>
                <a:latin typeface="Inter Bold" pitchFamily="34" charset="0"/>
                <a:ea typeface="Inter Bold" pitchFamily="34" charset="-122"/>
                <a:cs typeface="Inter Bold" pitchFamily="34" charset="-120"/>
              </a:rPr>
              <a:t>Key Functionalities of the SMS</a:t>
            </a:r>
            <a:endParaRPr lang="en-US" sz="3700" dirty="0"/>
          </a:p>
        </p:txBody>
      </p:sp>
      <p:sp>
        <p:nvSpPr>
          <p:cNvPr id="4" name="Shape 1"/>
          <p:cNvSpPr/>
          <p:nvPr/>
        </p:nvSpPr>
        <p:spPr>
          <a:xfrm>
            <a:off x="665083" y="2228255"/>
            <a:ext cx="427553" cy="427553"/>
          </a:xfrm>
          <a:prstGeom prst="roundRect">
            <a:avLst>
              <a:gd name="adj" fmla="val 18670"/>
            </a:avLst>
          </a:prstGeom>
          <a:solidFill>
            <a:srgbClr val="DADBF1"/>
          </a:solidFill>
          <a:ln w="7620">
            <a:solidFill>
              <a:srgbClr val="C0C1D7"/>
            </a:solidFill>
            <a:prstDash val="solid"/>
          </a:ln>
        </p:spPr>
      </p:sp>
      <p:sp>
        <p:nvSpPr>
          <p:cNvPr id="5" name="Text 2"/>
          <p:cNvSpPr/>
          <p:nvPr/>
        </p:nvSpPr>
        <p:spPr>
          <a:xfrm>
            <a:off x="821650" y="2299454"/>
            <a:ext cx="114419" cy="285036"/>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1</a:t>
            </a:r>
            <a:endParaRPr lang="en-US" sz="2200" dirty="0"/>
          </a:p>
        </p:txBody>
      </p:sp>
      <p:sp>
        <p:nvSpPr>
          <p:cNvPr id="6" name="Text 3"/>
          <p:cNvSpPr/>
          <p:nvPr/>
        </p:nvSpPr>
        <p:spPr>
          <a:xfrm>
            <a:off x="1282660" y="2228255"/>
            <a:ext cx="3194328" cy="593646"/>
          </a:xfrm>
          <a:prstGeom prst="rect">
            <a:avLst/>
          </a:prstGeom>
          <a:noFill/>
          <a:ln/>
        </p:spPr>
        <p:txBody>
          <a:bodyPr wrap="square" lIns="0" tIns="0" rIns="0" bIns="0" rtlCol="0" anchor="t"/>
          <a:lstStyle/>
          <a:p>
            <a:pPr marL="0" indent="0">
              <a:lnSpc>
                <a:spcPts val="2300"/>
              </a:lnSpc>
              <a:buNone/>
            </a:pPr>
            <a:r>
              <a:rPr lang="en-US" sz="1850" b="1" kern="0" spc="-56" dirty="0">
                <a:solidFill>
                  <a:schemeClr val="accent6">
                    <a:lumMod val="75000"/>
                  </a:schemeClr>
                </a:solidFill>
                <a:latin typeface="Inter Bold" pitchFamily="34" charset="0"/>
                <a:ea typeface="Inter Bold" pitchFamily="34" charset="-122"/>
                <a:cs typeface="Inter Bold" pitchFamily="34" charset="-120"/>
              </a:rPr>
              <a:t>Scrap Collection and Registration</a:t>
            </a:r>
            <a:endParaRPr lang="en-US" sz="1850" dirty="0">
              <a:solidFill>
                <a:schemeClr val="accent6">
                  <a:lumMod val="75000"/>
                </a:schemeClr>
              </a:solidFill>
            </a:endParaRPr>
          </a:p>
        </p:txBody>
      </p:sp>
      <p:sp>
        <p:nvSpPr>
          <p:cNvPr id="7" name="Text 4"/>
          <p:cNvSpPr/>
          <p:nvPr/>
        </p:nvSpPr>
        <p:spPr>
          <a:xfrm>
            <a:off x="1282660" y="2935843"/>
            <a:ext cx="3194328" cy="1215866"/>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Inter" pitchFamily="34" charset="0"/>
                <a:ea typeface="Inter" pitchFamily="34" charset="-122"/>
                <a:cs typeface="Inter" pitchFamily="34" charset="-120"/>
              </a:rPr>
              <a:t>Users can register scrap materials by entering key data such as type, weight, condition, and estimated value.</a:t>
            </a:r>
            <a:endParaRPr lang="en-US" sz="1450" dirty="0"/>
          </a:p>
        </p:txBody>
      </p:sp>
      <p:sp>
        <p:nvSpPr>
          <p:cNvPr id="8" name="Shape 5"/>
          <p:cNvSpPr/>
          <p:nvPr/>
        </p:nvSpPr>
        <p:spPr>
          <a:xfrm>
            <a:off x="4667012" y="2228255"/>
            <a:ext cx="427553" cy="427553"/>
          </a:xfrm>
          <a:prstGeom prst="roundRect">
            <a:avLst>
              <a:gd name="adj" fmla="val 18670"/>
            </a:avLst>
          </a:prstGeom>
          <a:solidFill>
            <a:srgbClr val="DADBF1"/>
          </a:solidFill>
          <a:ln w="7620">
            <a:solidFill>
              <a:srgbClr val="C0C1D7"/>
            </a:solidFill>
            <a:prstDash val="solid"/>
          </a:ln>
        </p:spPr>
      </p:sp>
      <p:sp>
        <p:nvSpPr>
          <p:cNvPr id="9" name="Text 6"/>
          <p:cNvSpPr/>
          <p:nvPr/>
        </p:nvSpPr>
        <p:spPr>
          <a:xfrm>
            <a:off x="4795242" y="2299454"/>
            <a:ext cx="171093" cy="285036"/>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2</a:t>
            </a:r>
            <a:endParaRPr lang="en-US" sz="2200" dirty="0"/>
          </a:p>
        </p:txBody>
      </p:sp>
      <p:sp>
        <p:nvSpPr>
          <p:cNvPr id="10" name="Text 7"/>
          <p:cNvSpPr/>
          <p:nvPr/>
        </p:nvSpPr>
        <p:spPr>
          <a:xfrm>
            <a:off x="5284589" y="2228255"/>
            <a:ext cx="2929533" cy="296823"/>
          </a:xfrm>
          <a:prstGeom prst="rect">
            <a:avLst/>
          </a:prstGeom>
          <a:noFill/>
          <a:ln/>
        </p:spPr>
        <p:txBody>
          <a:bodyPr wrap="none" lIns="0" tIns="0" rIns="0" bIns="0" rtlCol="0" anchor="t"/>
          <a:lstStyle/>
          <a:p>
            <a:pPr marL="0" indent="0">
              <a:lnSpc>
                <a:spcPts val="2300"/>
              </a:lnSpc>
              <a:buNone/>
            </a:pPr>
            <a:r>
              <a:rPr lang="en-US" sz="1850" b="1" kern="0" spc="-56" dirty="0">
                <a:solidFill>
                  <a:schemeClr val="accent6">
                    <a:lumMod val="75000"/>
                  </a:schemeClr>
                </a:solidFill>
                <a:latin typeface="Inter Bold" pitchFamily="34" charset="0"/>
                <a:ea typeface="Inter Bold" pitchFamily="34" charset="-122"/>
                <a:cs typeface="Inter Bold" pitchFamily="34" charset="-120"/>
              </a:rPr>
              <a:t>Sorting and Categorization</a:t>
            </a:r>
            <a:endParaRPr lang="en-US" sz="1850" dirty="0">
              <a:solidFill>
                <a:schemeClr val="accent6">
                  <a:lumMod val="75000"/>
                </a:schemeClr>
              </a:solidFill>
            </a:endParaRPr>
          </a:p>
        </p:txBody>
      </p:sp>
      <p:sp>
        <p:nvSpPr>
          <p:cNvPr id="11" name="Text 8"/>
          <p:cNvSpPr/>
          <p:nvPr/>
        </p:nvSpPr>
        <p:spPr>
          <a:xfrm>
            <a:off x="5284589" y="2639020"/>
            <a:ext cx="3194328" cy="1823799"/>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Inter" pitchFamily="34" charset="0"/>
                <a:ea typeface="Inter" pitchFamily="34" charset="-122"/>
                <a:cs typeface="Inter" pitchFamily="34" charset="-120"/>
              </a:rPr>
              <a:t>The system categorizes materials into various groups, such as metals, plastics, electronics, paper, and glass, guiding users on proper sorting based on recyclability and local regulations.</a:t>
            </a:r>
            <a:endParaRPr lang="en-US" sz="1450" dirty="0"/>
          </a:p>
        </p:txBody>
      </p:sp>
      <p:sp>
        <p:nvSpPr>
          <p:cNvPr id="12" name="Shape 9"/>
          <p:cNvSpPr/>
          <p:nvPr/>
        </p:nvSpPr>
        <p:spPr>
          <a:xfrm>
            <a:off x="665083" y="4866561"/>
            <a:ext cx="427553" cy="427553"/>
          </a:xfrm>
          <a:prstGeom prst="roundRect">
            <a:avLst>
              <a:gd name="adj" fmla="val 18670"/>
            </a:avLst>
          </a:prstGeom>
          <a:solidFill>
            <a:srgbClr val="DADBF1"/>
          </a:solidFill>
          <a:ln w="7620">
            <a:solidFill>
              <a:srgbClr val="C0C1D7"/>
            </a:solidFill>
            <a:prstDash val="solid"/>
          </a:ln>
        </p:spPr>
      </p:sp>
      <p:sp>
        <p:nvSpPr>
          <p:cNvPr id="13" name="Text 10"/>
          <p:cNvSpPr/>
          <p:nvPr/>
        </p:nvSpPr>
        <p:spPr>
          <a:xfrm>
            <a:off x="791051" y="4937760"/>
            <a:ext cx="175498" cy="285036"/>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3</a:t>
            </a:r>
            <a:endParaRPr lang="en-US" sz="2200" dirty="0"/>
          </a:p>
        </p:txBody>
      </p:sp>
      <p:sp>
        <p:nvSpPr>
          <p:cNvPr id="14" name="Text 11"/>
          <p:cNvSpPr/>
          <p:nvPr/>
        </p:nvSpPr>
        <p:spPr>
          <a:xfrm>
            <a:off x="1282660" y="4866561"/>
            <a:ext cx="2546866" cy="296823"/>
          </a:xfrm>
          <a:prstGeom prst="rect">
            <a:avLst/>
          </a:prstGeom>
          <a:noFill/>
          <a:ln/>
        </p:spPr>
        <p:txBody>
          <a:bodyPr wrap="none" lIns="0" tIns="0" rIns="0" bIns="0" rtlCol="0" anchor="t"/>
          <a:lstStyle/>
          <a:p>
            <a:pPr marL="0" indent="0">
              <a:lnSpc>
                <a:spcPts val="2300"/>
              </a:lnSpc>
              <a:buNone/>
            </a:pPr>
            <a:r>
              <a:rPr lang="en-US" sz="1850" b="1" kern="0" spc="-56" dirty="0">
                <a:solidFill>
                  <a:schemeClr val="accent6">
                    <a:lumMod val="75000"/>
                  </a:schemeClr>
                </a:solidFill>
                <a:latin typeface="Inter Bold" pitchFamily="34" charset="0"/>
                <a:ea typeface="Inter Bold" pitchFamily="34" charset="-122"/>
                <a:cs typeface="Inter Bold" pitchFamily="34" charset="-120"/>
              </a:rPr>
              <a:t>Tracking and Reporting</a:t>
            </a:r>
            <a:endParaRPr lang="en-US" sz="1850" dirty="0">
              <a:solidFill>
                <a:schemeClr val="accent6">
                  <a:lumMod val="75000"/>
                </a:schemeClr>
              </a:solidFill>
            </a:endParaRPr>
          </a:p>
        </p:txBody>
      </p:sp>
      <p:sp>
        <p:nvSpPr>
          <p:cNvPr id="15" name="Text 12"/>
          <p:cNvSpPr/>
          <p:nvPr/>
        </p:nvSpPr>
        <p:spPr>
          <a:xfrm>
            <a:off x="1282660" y="5277326"/>
            <a:ext cx="3194328" cy="1519833"/>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Inter" pitchFamily="34" charset="0"/>
                <a:ea typeface="Inter" pitchFamily="34" charset="-122"/>
                <a:cs typeface="Inter" pitchFamily="34" charset="-120"/>
              </a:rPr>
              <a:t>The system monitors the quantity and type of scrap materials being processed and recycled, generating detailed reports on recycling efforts and environmental impact.</a:t>
            </a:r>
            <a:endParaRPr lang="en-US" sz="1450" dirty="0"/>
          </a:p>
        </p:txBody>
      </p:sp>
      <p:sp>
        <p:nvSpPr>
          <p:cNvPr id="16" name="Shape 13"/>
          <p:cNvSpPr/>
          <p:nvPr/>
        </p:nvSpPr>
        <p:spPr>
          <a:xfrm>
            <a:off x="4667012" y="4866561"/>
            <a:ext cx="427553" cy="427553"/>
          </a:xfrm>
          <a:prstGeom prst="roundRect">
            <a:avLst>
              <a:gd name="adj" fmla="val 18670"/>
            </a:avLst>
          </a:prstGeom>
          <a:solidFill>
            <a:srgbClr val="DADBF1"/>
          </a:solidFill>
          <a:ln w="7620">
            <a:solidFill>
              <a:srgbClr val="C0C1D7"/>
            </a:solidFill>
            <a:prstDash val="solid"/>
          </a:ln>
        </p:spPr>
      </p:sp>
      <p:sp>
        <p:nvSpPr>
          <p:cNvPr id="17" name="Text 14"/>
          <p:cNvSpPr/>
          <p:nvPr/>
        </p:nvSpPr>
        <p:spPr>
          <a:xfrm>
            <a:off x="4788575" y="4937760"/>
            <a:ext cx="184309" cy="285036"/>
          </a:xfrm>
          <a:prstGeom prst="rect">
            <a:avLst/>
          </a:prstGeom>
          <a:noFill/>
          <a:ln/>
        </p:spPr>
        <p:txBody>
          <a:bodyPr wrap="none" lIns="0" tIns="0" rIns="0" bIns="0" rtlCol="0" anchor="t"/>
          <a:lstStyle/>
          <a:p>
            <a:pPr marL="0" indent="0" algn="ctr">
              <a:lnSpc>
                <a:spcPts val="2200"/>
              </a:lnSpc>
              <a:buNone/>
            </a:pPr>
            <a:r>
              <a:rPr lang="en-US" sz="2200" b="1" kern="0" spc="-67" dirty="0">
                <a:solidFill>
                  <a:srgbClr val="272525"/>
                </a:solidFill>
                <a:latin typeface="Inter Bold" pitchFamily="34" charset="0"/>
                <a:ea typeface="Inter Bold" pitchFamily="34" charset="-122"/>
                <a:cs typeface="Inter Bold" pitchFamily="34" charset="-120"/>
              </a:rPr>
              <a:t>4</a:t>
            </a:r>
            <a:endParaRPr lang="en-US" sz="2200" dirty="0"/>
          </a:p>
        </p:txBody>
      </p:sp>
      <p:sp>
        <p:nvSpPr>
          <p:cNvPr id="18" name="Text 15"/>
          <p:cNvSpPr/>
          <p:nvPr/>
        </p:nvSpPr>
        <p:spPr>
          <a:xfrm>
            <a:off x="5284589" y="4866561"/>
            <a:ext cx="3194328" cy="593646"/>
          </a:xfrm>
          <a:prstGeom prst="rect">
            <a:avLst/>
          </a:prstGeom>
          <a:noFill/>
          <a:ln/>
        </p:spPr>
        <p:txBody>
          <a:bodyPr wrap="square" lIns="0" tIns="0" rIns="0" bIns="0" rtlCol="0" anchor="t"/>
          <a:lstStyle/>
          <a:p>
            <a:pPr marL="0" indent="0">
              <a:lnSpc>
                <a:spcPts val="2300"/>
              </a:lnSpc>
              <a:buNone/>
            </a:pPr>
            <a:r>
              <a:rPr lang="en-US" sz="1850" b="1" kern="0" spc="-56" dirty="0">
                <a:solidFill>
                  <a:schemeClr val="accent6">
                    <a:lumMod val="75000"/>
                  </a:schemeClr>
                </a:solidFill>
                <a:latin typeface="Inter Bold" pitchFamily="34" charset="0"/>
                <a:ea typeface="Inter Bold" pitchFamily="34" charset="-122"/>
                <a:cs typeface="Inter Bold" pitchFamily="34" charset="-120"/>
              </a:rPr>
              <a:t>Collaboration with Recycling Centers</a:t>
            </a:r>
            <a:endParaRPr lang="en-US" sz="1850" dirty="0">
              <a:solidFill>
                <a:schemeClr val="accent6">
                  <a:lumMod val="75000"/>
                </a:schemeClr>
              </a:solidFill>
            </a:endParaRPr>
          </a:p>
        </p:txBody>
      </p:sp>
      <p:sp>
        <p:nvSpPr>
          <p:cNvPr id="19" name="Text 16"/>
          <p:cNvSpPr/>
          <p:nvPr/>
        </p:nvSpPr>
        <p:spPr>
          <a:xfrm>
            <a:off x="5284589" y="5574149"/>
            <a:ext cx="3194328" cy="1519833"/>
          </a:xfrm>
          <a:prstGeom prst="rect">
            <a:avLst/>
          </a:prstGeom>
          <a:noFill/>
          <a:ln/>
        </p:spPr>
        <p:txBody>
          <a:bodyPr wrap="square" lIns="0" tIns="0" rIns="0" bIns="0" rtlCol="0" anchor="t"/>
          <a:lstStyle/>
          <a:p>
            <a:pPr marL="0" indent="0">
              <a:lnSpc>
                <a:spcPts val="2350"/>
              </a:lnSpc>
              <a:buNone/>
            </a:pPr>
            <a:r>
              <a:rPr lang="en-US" sz="1450" kern="0" spc="-30" dirty="0">
                <a:solidFill>
                  <a:srgbClr val="272525"/>
                </a:solidFill>
                <a:latin typeface="Inter" pitchFamily="34" charset="0"/>
                <a:ea typeface="Inter" pitchFamily="34" charset="-122"/>
                <a:cs typeface="Inter" pitchFamily="34" charset="-120"/>
              </a:rPr>
              <a:t>The system connects users directly with local recycling facilities, enabling users to easily find nearby centers and coordinate pickups or drop-offs.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chemeClr val="accent6">
                    <a:lumMod val="75000"/>
                  </a:schemeClr>
                </a:solidFill>
                <a:latin typeface="Inter Bold" pitchFamily="34" charset="0"/>
                <a:ea typeface="Inter Bold" pitchFamily="34" charset="-122"/>
                <a:cs typeface="Inter Bold" pitchFamily="34" charset="-120"/>
              </a:rPr>
              <a:t>Creation of an HTML Website for the SMS</a:t>
            </a:r>
            <a:endParaRPr lang="en-US" sz="4450" dirty="0">
              <a:solidFill>
                <a:schemeClr val="accent6">
                  <a:lumMod val="75000"/>
                </a:schemeClr>
              </a:solidFill>
            </a:endParaRPr>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To further enhance the usability and accessibility of the Scrap Management System, we have developed a dedicated HTML-based website. This website serves as the primary interface for users to interact with the system, register scrap materials, track progress, and access resources on recycling.</a:t>
            </a:r>
            <a:endParaRPr lang="en-US" sz="1750" dirty="0"/>
          </a:p>
        </p:txBody>
      </p:sp>
      <p:sp>
        <p:nvSpPr>
          <p:cNvPr id="5" name="Rectangle 4">
            <a:extLst>
              <a:ext uri="{FF2B5EF4-FFF2-40B4-BE49-F238E27FC236}">
                <a16:creationId xmlns:a16="http://schemas.microsoft.com/office/drawing/2014/main" id="{CACDB272-4633-4C18-4157-DAA4A3EF5D8E}"/>
              </a:ext>
            </a:extLst>
          </p:cNvPr>
          <p:cNvSpPr/>
          <p:nvPr/>
        </p:nvSpPr>
        <p:spPr>
          <a:xfrm>
            <a:off x="12697191" y="6400800"/>
            <a:ext cx="1828800" cy="1828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77058"/>
            <a:ext cx="10630376" cy="708779"/>
          </a:xfrm>
          <a:prstGeom prst="rect">
            <a:avLst/>
          </a:prstGeom>
          <a:noFill/>
          <a:ln/>
        </p:spPr>
        <p:txBody>
          <a:bodyPr wrap="none" lIns="0" tIns="0" rIns="0" bIns="0" rtlCol="0" anchor="t"/>
          <a:lstStyle/>
          <a:p>
            <a:pPr marL="0" indent="0">
              <a:lnSpc>
                <a:spcPts val="5550"/>
              </a:lnSpc>
              <a:buNone/>
            </a:pPr>
            <a:r>
              <a:rPr lang="en-US" sz="4450" b="1" kern="0" spc="-134" dirty="0">
                <a:solidFill>
                  <a:schemeClr val="accent6">
                    <a:lumMod val="75000"/>
                  </a:schemeClr>
                </a:solidFill>
                <a:latin typeface="Inter Bold" pitchFamily="34" charset="0"/>
                <a:ea typeface="Inter Bold" pitchFamily="34" charset="-122"/>
                <a:cs typeface="Inter Bold" pitchFamily="34" charset="-120"/>
              </a:rPr>
              <a:t>The Scrap Management System Website</a:t>
            </a:r>
            <a:endParaRPr lang="en-US" sz="4450" dirty="0">
              <a:solidFill>
                <a:schemeClr val="accent6">
                  <a:lumMod val="75000"/>
                </a:schemeClr>
              </a:solidFill>
            </a:endParaRPr>
          </a:p>
        </p:txBody>
      </p:sp>
      <p:sp>
        <p:nvSpPr>
          <p:cNvPr id="3" name="Text 1"/>
          <p:cNvSpPr/>
          <p:nvPr/>
        </p:nvSpPr>
        <p:spPr>
          <a:xfrm>
            <a:off x="793790" y="3452813"/>
            <a:ext cx="3079313" cy="354330"/>
          </a:xfrm>
          <a:prstGeom prst="rect">
            <a:avLst/>
          </a:prstGeom>
          <a:solidFill>
            <a:schemeClr val="accent1">
              <a:lumMod val="40000"/>
              <a:lumOff val="60000"/>
            </a:schemeClr>
          </a:solidFill>
          <a:ln/>
        </p:spPr>
        <p:txBody>
          <a:bodyPr wrap="none" lIns="0" tIns="0" rIns="0" bIns="0" rtlCol="0" anchor="t"/>
          <a:lstStyle/>
          <a:p>
            <a:pPr marL="0" indent="0">
              <a:lnSpc>
                <a:spcPts val="2750"/>
              </a:lnSpc>
              <a:buNone/>
            </a:pPr>
            <a:r>
              <a:rPr lang="en-US" sz="2200" b="1" kern="0" spc="-67" dirty="0">
                <a:solidFill>
                  <a:schemeClr val="accent1">
                    <a:lumMod val="75000"/>
                  </a:schemeClr>
                </a:solidFill>
                <a:latin typeface="Inter Bold" pitchFamily="34" charset="0"/>
                <a:ea typeface="Inter Bold" pitchFamily="34" charset="-122"/>
                <a:cs typeface="Inter Bold" pitchFamily="34" charset="-120"/>
              </a:rPr>
              <a:t>User Registration Portal</a:t>
            </a:r>
            <a:endParaRPr lang="en-US" sz="2200" b="1" dirty="0">
              <a:solidFill>
                <a:schemeClr val="accent1">
                  <a:lumMod val="75000"/>
                </a:schemeClr>
              </a:solidFill>
            </a:endParaRPr>
          </a:p>
        </p:txBody>
      </p:sp>
      <p:sp>
        <p:nvSpPr>
          <p:cNvPr id="4" name="Text 2"/>
          <p:cNvSpPr/>
          <p:nvPr/>
        </p:nvSpPr>
        <p:spPr>
          <a:xfrm>
            <a:off x="793790" y="4033957"/>
            <a:ext cx="3978116" cy="1088708"/>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 simple and secure way for users to sign up, create an account, and start registering their scrap materials.</a:t>
            </a:r>
            <a:endParaRPr lang="en-US" sz="1750" dirty="0"/>
          </a:p>
        </p:txBody>
      </p:sp>
      <p:sp>
        <p:nvSpPr>
          <p:cNvPr id="5" name="Text 3"/>
          <p:cNvSpPr/>
          <p:nvPr/>
        </p:nvSpPr>
        <p:spPr>
          <a:xfrm>
            <a:off x="5332928" y="3452813"/>
            <a:ext cx="2882265" cy="354330"/>
          </a:xfrm>
          <a:prstGeom prst="rect">
            <a:avLst/>
          </a:prstGeom>
          <a:solidFill>
            <a:schemeClr val="accent1">
              <a:lumMod val="40000"/>
              <a:lumOff val="60000"/>
            </a:schemeClr>
          </a:solidFill>
          <a:ln/>
        </p:spPr>
        <p:txBody>
          <a:bodyPr wrap="none" lIns="0" tIns="0" rIns="0" bIns="0" rtlCol="0" anchor="t"/>
          <a:lstStyle/>
          <a:p>
            <a:pPr marL="0" indent="0">
              <a:lnSpc>
                <a:spcPts val="2750"/>
              </a:lnSpc>
              <a:buNone/>
            </a:pPr>
            <a:r>
              <a:rPr lang="en-US" sz="2200" b="1" kern="0" spc="-67" dirty="0">
                <a:solidFill>
                  <a:schemeClr val="accent1">
                    <a:lumMod val="75000"/>
                  </a:schemeClr>
                </a:solidFill>
                <a:latin typeface="Inter Bold" pitchFamily="34" charset="0"/>
                <a:ea typeface="Inter Bold" pitchFamily="34" charset="-122"/>
                <a:cs typeface="Inter Bold" pitchFamily="34" charset="-120"/>
              </a:rPr>
              <a:t>Interactive Dashboard</a:t>
            </a:r>
            <a:endParaRPr lang="en-US" sz="2200" dirty="0">
              <a:solidFill>
                <a:schemeClr val="accent1">
                  <a:lumMod val="75000"/>
                </a:schemeClr>
              </a:solidFill>
            </a:endParaRPr>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Provides users with real-time data on their recycling efforts, including the amount of material recycled, environmental impact, and other metrics.</a:t>
            </a:r>
            <a:endParaRPr lang="en-US" sz="1750" dirty="0"/>
          </a:p>
        </p:txBody>
      </p:sp>
      <p:sp>
        <p:nvSpPr>
          <p:cNvPr id="7" name="Text 5"/>
          <p:cNvSpPr/>
          <p:nvPr/>
        </p:nvSpPr>
        <p:spPr>
          <a:xfrm>
            <a:off x="9872067" y="3452813"/>
            <a:ext cx="3282791" cy="354330"/>
          </a:xfrm>
          <a:prstGeom prst="rect">
            <a:avLst/>
          </a:prstGeom>
          <a:solidFill>
            <a:schemeClr val="accent1">
              <a:lumMod val="60000"/>
              <a:lumOff val="40000"/>
            </a:schemeClr>
          </a:solidFill>
          <a:ln/>
        </p:spPr>
        <p:txBody>
          <a:bodyPr wrap="none" lIns="0" tIns="0" rIns="0" bIns="0" rtlCol="0" anchor="t"/>
          <a:lstStyle/>
          <a:p>
            <a:pPr marL="0" indent="0">
              <a:lnSpc>
                <a:spcPts val="2750"/>
              </a:lnSpc>
              <a:buNone/>
            </a:pPr>
            <a:r>
              <a:rPr lang="en-US" sz="2200" b="1" kern="0" spc="-67" dirty="0">
                <a:solidFill>
                  <a:schemeClr val="accent1">
                    <a:lumMod val="75000"/>
                  </a:schemeClr>
                </a:solidFill>
                <a:latin typeface="Inter Bold" pitchFamily="34" charset="0"/>
                <a:ea typeface="Inter Bold" pitchFamily="34" charset="-122"/>
                <a:cs typeface="Inter Bold" pitchFamily="34" charset="-120"/>
              </a:rPr>
              <a:t>Recycling Center Locator</a:t>
            </a:r>
            <a:endParaRPr lang="en-US" sz="2200" dirty="0">
              <a:solidFill>
                <a:schemeClr val="accent1">
                  <a:lumMod val="75000"/>
                </a:schemeClr>
              </a:solidFill>
            </a:endParaRPr>
          </a:p>
        </p:txBody>
      </p:sp>
      <p:sp>
        <p:nvSpPr>
          <p:cNvPr id="8" name="Text 6"/>
          <p:cNvSpPr/>
          <p:nvPr/>
        </p:nvSpPr>
        <p:spPr>
          <a:xfrm>
            <a:off x="9872067" y="4033957"/>
            <a:ext cx="3978116"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An interactive map that allows users to locate nearby recycling centers and view their services, operating hours, and types of materials accepted.</a:t>
            </a:r>
            <a:endParaRPr lang="en-US" sz="1750" dirty="0"/>
          </a:p>
        </p:txBody>
      </p:sp>
      <p:sp>
        <p:nvSpPr>
          <p:cNvPr id="9" name="Rectangle 8">
            <a:extLst>
              <a:ext uri="{FF2B5EF4-FFF2-40B4-BE49-F238E27FC236}">
                <a16:creationId xmlns:a16="http://schemas.microsoft.com/office/drawing/2014/main" id="{74D04691-2F28-5C1D-EBB7-74EFD8B8B3D2}"/>
              </a:ext>
            </a:extLst>
          </p:cNvPr>
          <p:cNvSpPr/>
          <p:nvPr/>
        </p:nvSpPr>
        <p:spPr>
          <a:xfrm>
            <a:off x="12759937" y="6400800"/>
            <a:ext cx="1828800" cy="1828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chemeClr val="accent6">
                    <a:lumMod val="75000"/>
                  </a:schemeClr>
                </a:solidFill>
                <a:latin typeface="Inter Bold" pitchFamily="34" charset="0"/>
                <a:ea typeface="Inter Bold" pitchFamily="34" charset="-122"/>
                <a:cs typeface="Inter Bold" pitchFamily="34" charset="-120"/>
              </a:rPr>
              <a:t>Motive Behind the Topic: Environmental Security</a:t>
            </a:r>
            <a:endParaRPr lang="en-US" sz="4450" dirty="0">
              <a:solidFill>
                <a:schemeClr val="accent6">
                  <a:lumMod val="75000"/>
                </a:schemeClr>
              </a:solidFill>
            </a:endParaRPr>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 primary motive behind the development and implementation of the Scrap Management System is to enhance environmental security. With growing environmental concerns surrounding pollution, resource depletion, and waste mismanagement, this system represents a proactive solution to mitigate these challenges.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6509" y="596622"/>
            <a:ext cx="8595360" cy="577215"/>
          </a:xfrm>
          <a:prstGeom prst="rect">
            <a:avLst/>
          </a:prstGeom>
          <a:noFill/>
          <a:ln/>
        </p:spPr>
        <p:txBody>
          <a:bodyPr wrap="none" lIns="0" tIns="0" rIns="0" bIns="0" rtlCol="0" anchor="t"/>
          <a:lstStyle/>
          <a:p>
            <a:pPr marL="0" indent="0">
              <a:lnSpc>
                <a:spcPts val="4500"/>
              </a:lnSpc>
              <a:buNone/>
            </a:pPr>
            <a:r>
              <a:rPr lang="en-US" sz="3600" b="1" kern="0" spc="-109" dirty="0">
                <a:solidFill>
                  <a:srgbClr val="000000"/>
                </a:solidFill>
                <a:latin typeface="Inter Bold" pitchFamily="34" charset="0"/>
                <a:ea typeface="Inter Bold" pitchFamily="34" charset="-122"/>
                <a:cs typeface="Inter Bold" pitchFamily="34" charset="-120"/>
              </a:rPr>
              <a:t>Key Environmental Concerns Addressed</a:t>
            </a:r>
            <a:endParaRPr lang="en-US" sz="3600" dirty="0"/>
          </a:p>
        </p:txBody>
      </p:sp>
      <p:pic>
        <p:nvPicPr>
          <p:cNvPr id="3" name="Image 0" descr="preencoded.png"/>
          <p:cNvPicPr>
            <a:picLocks noChangeAspect="1"/>
          </p:cNvPicPr>
          <p:nvPr/>
        </p:nvPicPr>
        <p:blipFill>
          <a:blip r:embed="rId3"/>
          <a:stretch>
            <a:fillRect/>
          </a:stretch>
        </p:blipFill>
        <p:spPr>
          <a:xfrm>
            <a:off x="646509" y="1543288"/>
            <a:ext cx="923687" cy="1655802"/>
          </a:xfrm>
          <a:prstGeom prst="rect">
            <a:avLst/>
          </a:prstGeom>
        </p:spPr>
      </p:pic>
      <p:sp>
        <p:nvSpPr>
          <p:cNvPr id="4" name="Text 1"/>
          <p:cNvSpPr/>
          <p:nvPr/>
        </p:nvSpPr>
        <p:spPr>
          <a:xfrm>
            <a:off x="1847255" y="1727954"/>
            <a:ext cx="2503527" cy="288727"/>
          </a:xfrm>
          <a:prstGeom prst="rect">
            <a:avLst/>
          </a:prstGeom>
          <a:noFill/>
          <a:ln/>
        </p:spPr>
        <p:txBody>
          <a:bodyPr wrap="none" lIns="0" tIns="0" rIns="0" bIns="0" rtlCol="0" anchor="t"/>
          <a:lstStyle/>
          <a:p>
            <a:pPr marL="0" indent="0" algn="l">
              <a:lnSpc>
                <a:spcPts val="2250"/>
              </a:lnSpc>
              <a:buNone/>
            </a:pPr>
            <a:r>
              <a:rPr lang="en-US" sz="1800" b="1" kern="0" spc="-55" dirty="0">
                <a:solidFill>
                  <a:schemeClr val="accent5">
                    <a:lumMod val="75000"/>
                  </a:schemeClr>
                </a:solidFill>
                <a:latin typeface="Inter Bold" pitchFamily="34" charset="0"/>
                <a:ea typeface="Inter Bold" pitchFamily="34" charset="-122"/>
                <a:cs typeface="Inter Bold" pitchFamily="34" charset="-120"/>
              </a:rPr>
              <a:t>Soil and Water Pollution</a:t>
            </a:r>
            <a:endParaRPr lang="en-US" sz="1800" dirty="0">
              <a:solidFill>
                <a:schemeClr val="accent5">
                  <a:lumMod val="75000"/>
                </a:schemeClr>
              </a:solidFill>
            </a:endParaRPr>
          </a:p>
        </p:txBody>
      </p:sp>
      <p:sp>
        <p:nvSpPr>
          <p:cNvPr id="5" name="Text 2"/>
          <p:cNvSpPr/>
          <p:nvPr/>
        </p:nvSpPr>
        <p:spPr>
          <a:xfrm>
            <a:off x="1847255" y="2127528"/>
            <a:ext cx="12136636" cy="886897"/>
          </a:xfrm>
          <a:prstGeom prst="rect">
            <a:avLst/>
          </a:prstGeom>
          <a:noFill/>
          <a:ln/>
        </p:spPr>
        <p:txBody>
          <a:bodyPr wrap="square" lIns="0" tIns="0" rIns="0" bIns="0" rtlCol="0" anchor="t"/>
          <a:lstStyle/>
          <a:p>
            <a:pPr marL="0" indent="0" algn="l">
              <a:lnSpc>
                <a:spcPts val="2300"/>
              </a:lnSpc>
              <a:buNone/>
            </a:pPr>
            <a:r>
              <a:rPr lang="en-US" sz="1450" kern="0" spc="-29" dirty="0">
                <a:solidFill>
                  <a:srgbClr val="272525"/>
                </a:solidFill>
                <a:latin typeface="Inter" pitchFamily="34" charset="0"/>
                <a:ea typeface="Inter" pitchFamily="34" charset="-122"/>
                <a:cs typeface="Inter" pitchFamily="34" charset="-120"/>
              </a:rPr>
              <a:t>Scrap materials, particularly electronics and certain plastics, often contain hazardous substances such as heavy metals, lead, mercury, and chemicals. If improperly disposed of, these materials can leach harmful toxins into the soil and water systems, causing contamination that can affect both ecosystems and human populations.</a:t>
            </a:r>
            <a:endParaRPr lang="en-US" sz="1450" dirty="0"/>
          </a:p>
        </p:txBody>
      </p:sp>
      <p:pic>
        <p:nvPicPr>
          <p:cNvPr id="6" name="Image 1" descr="preencoded.png"/>
          <p:cNvPicPr>
            <a:picLocks noChangeAspect="1"/>
          </p:cNvPicPr>
          <p:nvPr/>
        </p:nvPicPr>
        <p:blipFill>
          <a:blip r:embed="rId4"/>
          <a:stretch>
            <a:fillRect/>
          </a:stretch>
        </p:blipFill>
        <p:spPr>
          <a:xfrm>
            <a:off x="646509" y="3199090"/>
            <a:ext cx="923687" cy="1477923"/>
          </a:xfrm>
          <a:prstGeom prst="rect">
            <a:avLst/>
          </a:prstGeom>
        </p:spPr>
      </p:pic>
      <p:sp>
        <p:nvSpPr>
          <p:cNvPr id="7" name="Text 3"/>
          <p:cNvSpPr/>
          <p:nvPr/>
        </p:nvSpPr>
        <p:spPr>
          <a:xfrm>
            <a:off x="1847255" y="3383756"/>
            <a:ext cx="2309217" cy="288727"/>
          </a:xfrm>
          <a:prstGeom prst="rect">
            <a:avLst/>
          </a:prstGeom>
          <a:noFill/>
          <a:ln/>
        </p:spPr>
        <p:txBody>
          <a:bodyPr wrap="none" lIns="0" tIns="0" rIns="0" bIns="0" rtlCol="0" anchor="t"/>
          <a:lstStyle/>
          <a:p>
            <a:pPr marL="0" indent="0" algn="l">
              <a:lnSpc>
                <a:spcPts val="2250"/>
              </a:lnSpc>
              <a:buNone/>
            </a:pPr>
            <a:r>
              <a:rPr lang="en-US" sz="1800" b="1" kern="0" spc="-55" dirty="0">
                <a:solidFill>
                  <a:schemeClr val="accent5">
                    <a:lumMod val="75000"/>
                  </a:schemeClr>
                </a:solidFill>
                <a:latin typeface="Inter Bold" pitchFamily="34" charset="0"/>
                <a:ea typeface="Inter Bold" pitchFamily="34" charset="-122"/>
                <a:cs typeface="Inter Bold" pitchFamily="34" charset="-120"/>
              </a:rPr>
              <a:t>Air Pollution</a:t>
            </a:r>
            <a:endParaRPr lang="en-US" sz="1800" dirty="0">
              <a:solidFill>
                <a:schemeClr val="accent5">
                  <a:lumMod val="75000"/>
                </a:schemeClr>
              </a:solidFill>
            </a:endParaRPr>
          </a:p>
        </p:txBody>
      </p:sp>
      <p:sp>
        <p:nvSpPr>
          <p:cNvPr id="8" name="Text 4"/>
          <p:cNvSpPr/>
          <p:nvPr/>
        </p:nvSpPr>
        <p:spPr>
          <a:xfrm>
            <a:off x="1847255" y="3783330"/>
            <a:ext cx="12136636" cy="591264"/>
          </a:xfrm>
          <a:prstGeom prst="rect">
            <a:avLst/>
          </a:prstGeom>
          <a:noFill/>
          <a:ln/>
        </p:spPr>
        <p:txBody>
          <a:bodyPr wrap="square" lIns="0" tIns="0" rIns="0" bIns="0" rtlCol="0" anchor="t"/>
          <a:lstStyle/>
          <a:p>
            <a:pPr marL="0" indent="0" algn="l">
              <a:lnSpc>
                <a:spcPts val="2300"/>
              </a:lnSpc>
              <a:buNone/>
            </a:pPr>
            <a:r>
              <a:rPr lang="en-US" sz="1450" kern="0" spc="-29" dirty="0">
                <a:solidFill>
                  <a:srgbClr val="272525"/>
                </a:solidFill>
                <a:latin typeface="Inter" pitchFamily="34" charset="0"/>
                <a:ea typeface="Inter" pitchFamily="34" charset="-122"/>
                <a:cs typeface="Inter" pitchFamily="34" charset="-120"/>
              </a:rPr>
              <a:t>Open burning of scrap materials releases harmful pollutants into the atmosphere, including particulate matter and toxic gases. These pollutants contribute to climate change and pose serious health risks.</a:t>
            </a:r>
            <a:endParaRPr lang="en-US" sz="1450" dirty="0"/>
          </a:p>
        </p:txBody>
      </p:sp>
      <p:pic>
        <p:nvPicPr>
          <p:cNvPr id="9" name="Image 2" descr="preencoded.png"/>
          <p:cNvPicPr>
            <a:picLocks noChangeAspect="1"/>
          </p:cNvPicPr>
          <p:nvPr/>
        </p:nvPicPr>
        <p:blipFill>
          <a:blip r:embed="rId5"/>
          <a:stretch>
            <a:fillRect/>
          </a:stretch>
        </p:blipFill>
        <p:spPr>
          <a:xfrm>
            <a:off x="646509" y="4677013"/>
            <a:ext cx="923687" cy="1477923"/>
          </a:xfrm>
          <a:prstGeom prst="rect">
            <a:avLst/>
          </a:prstGeom>
        </p:spPr>
      </p:pic>
      <p:sp>
        <p:nvSpPr>
          <p:cNvPr id="10" name="Text 5"/>
          <p:cNvSpPr/>
          <p:nvPr/>
        </p:nvSpPr>
        <p:spPr>
          <a:xfrm>
            <a:off x="1847255" y="4861679"/>
            <a:ext cx="2309217" cy="288727"/>
          </a:xfrm>
          <a:prstGeom prst="rect">
            <a:avLst/>
          </a:prstGeom>
          <a:noFill/>
          <a:ln/>
        </p:spPr>
        <p:txBody>
          <a:bodyPr wrap="none" lIns="0" tIns="0" rIns="0" bIns="0" rtlCol="0" anchor="t"/>
          <a:lstStyle/>
          <a:p>
            <a:pPr marL="0" indent="0" algn="l">
              <a:lnSpc>
                <a:spcPts val="2250"/>
              </a:lnSpc>
              <a:buNone/>
            </a:pPr>
            <a:r>
              <a:rPr lang="en-US" sz="1800" b="1" kern="0" spc="-55" dirty="0">
                <a:solidFill>
                  <a:schemeClr val="accent5">
                    <a:lumMod val="75000"/>
                  </a:schemeClr>
                </a:solidFill>
                <a:latin typeface="Inter Bold" pitchFamily="34" charset="0"/>
                <a:ea typeface="Inter Bold" pitchFamily="34" charset="-122"/>
                <a:cs typeface="Inter Bold" pitchFamily="34" charset="-120"/>
              </a:rPr>
              <a:t>Resource Depletion</a:t>
            </a:r>
            <a:endParaRPr lang="en-US" sz="1800" dirty="0">
              <a:solidFill>
                <a:schemeClr val="accent5">
                  <a:lumMod val="75000"/>
                </a:schemeClr>
              </a:solidFill>
            </a:endParaRPr>
          </a:p>
        </p:txBody>
      </p:sp>
      <p:sp>
        <p:nvSpPr>
          <p:cNvPr id="11" name="Text 6"/>
          <p:cNvSpPr/>
          <p:nvPr/>
        </p:nvSpPr>
        <p:spPr>
          <a:xfrm>
            <a:off x="1847255" y="5261253"/>
            <a:ext cx="12136636" cy="591264"/>
          </a:xfrm>
          <a:prstGeom prst="rect">
            <a:avLst/>
          </a:prstGeom>
          <a:noFill/>
          <a:ln/>
        </p:spPr>
        <p:txBody>
          <a:bodyPr wrap="square" lIns="0" tIns="0" rIns="0" bIns="0" rtlCol="0" anchor="t"/>
          <a:lstStyle/>
          <a:p>
            <a:pPr marL="0" indent="0" algn="l">
              <a:lnSpc>
                <a:spcPts val="2300"/>
              </a:lnSpc>
              <a:buNone/>
            </a:pPr>
            <a:r>
              <a:rPr lang="en-US" sz="1450" kern="0" spc="-29" dirty="0">
                <a:solidFill>
                  <a:srgbClr val="272525"/>
                </a:solidFill>
                <a:latin typeface="Inter" pitchFamily="34" charset="0"/>
                <a:ea typeface="Inter" pitchFamily="34" charset="-122"/>
                <a:cs typeface="Inter" pitchFamily="34" charset="-120"/>
              </a:rPr>
              <a:t>Recycling scrap materials reduces the need to mine or harvest new raw materials, promoting the efficient use of existing resources and building a sustainable circular economy.</a:t>
            </a:r>
            <a:endParaRPr lang="en-US" sz="1450" dirty="0"/>
          </a:p>
        </p:txBody>
      </p:sp>
      <p:pic>
        <p:nvPicPr>
          <p:cNvPr id="12" name="Image 3" descr="preencoded.png"/>
          <p:cNvPicPr>
            <a:picLocks noChangeAspect="1"/>
          </p:cNvPicPr>
          <p:nvPr/>
        </p:nvPicPr>
        <p:blipFill>
          <a:blip r:embed="rId6"/>
          <a:stretch>
            <a:fillRect/>
          </a:stretch>
        </p:blipFill>
        <p:spPr>
          <a:xfrm>
            <a:off x="646509" y="6154936"/>
            <a:ext cx="923687" cy="1477923"/>
          </a:xfrm>
          <a:prstGeom prst="rect">
            <a:avLst/>
          </a:prstGeom>
        </p:spPr>
      </p:pic>
      <p:sp>
        <p:nvSpPr>
          <p:cNvPr id="13" name="Text 7"/>
          <p:cNvSpPr/>
          <p:nvPr/>
        </p:nvSpPr>
        <p:spPr>
          <a:xfrm>
            <a:off x="1847255" y="6339602"/>
            <a:ext cx="2309217" cy="288727"/>
          </a:xfrm>
          <a:prstGeom prst="rect">
            <a:avLst/>
          </a:prstGeom>
          <a:noFill/>
          <a:ln/>
        </p:spPr>
        <p:txBody>
          <a:bodyPr wrap="none" lIns="0" tIns="0" rIns="0" bIns="0" rtlCol="0" anchor="t"/>
          <a:lstStyle/>
          <a:p>
            <a:pPr marL="0" indent="0" algn="l">
              <a:lnSpc>
                <a:spcPts val="2250"/>
              </a:lnSpc>
              <a:buNone/>
            </a:pPr>
            <a:r>
              <a:rPr lang="en-US" sz="1800" b="1" kern="0" spc="-55" dirty="0">
                <a:solidFill>
                  <a:schemeClr val="accent5">
                    <a:lumMod val="75000"/>
                  </a:schemeClr>
                </a:solidFill>
                <a:latin typeface="Inter Bold" pitchFamily="34" charset="0"/>
                <a:ea typeface="Inter Bold" pitchFamily="34" charset="-122"/>
                <a:cs typeface="Inter Bold" pitchFamily="34" charset="-120"/>
              </a:rPr>
              <a:t>Energy Consumption</a:t>
            </a:r>
            <a:endParaRPr lang="en-US" sz="1800" dirty="0">
              <a:solidFill>
                <a:schemeClr val="accent5">
                  <a:lumMod val="75000"/>
                </a:schemeClr>
              </a:solidFill>
            </a:endParaRPr>
          </a:p>
        </p:txBody>
      </p:sp>
      <p:sp>
        <p:nvSpPr>
          <p:cNvPr id="14" name="Text 8"/>
          <p:cNvSpPr/>
          <p:nvPr/>
        </p:nvSpPr>
        <p:spPr>
          <a:xfrm>
            <a:off x="1847255" y="6739176"/>
            <a:ext cx="12136636" cy="591264"/>
          </a:xfrm>
          <a:prstGeom prst="rect">
            <a:avLst/>
          </a:prstGeom>
          <a:noFill/>
          <a:ln/>
        </p:spPr>
        <p:txBody>
          <a:bodyPr wrap="square" lIns="0" tIns="0" rIns="0" bIns="0" rtlCol="0" anchor="t"/>
          <a:lstStyle/>
          <a:p>
            <a:pPr marL="0" indent="0" algn="l">
              <a:lnSpc>
                <a:spcPts val="2300"/>
              </a:lnSpc>
              <a:buNone/>
            </a:pPr>
            <a:r>
              <a:rPr lang="en-US" sz="1450" kern="0" spc="-29" dirty="0">
                <a:solidFill>
                  <a:srgbClr val="272525"/>
                </a:solidFill>
                <a:latin typeface="Inter" pitchFamily="34" charset="0"/>
                <a:ea typeface="Inter" pitchFamily="34" charset="-122"/>
                <a:cs typeface="Inter" pitchFamily="34" charset="-120"/>
              </a:rPr>
              <a:t>Recycling typically uses less energy than the production of new materials from raw sources. The Scrap Management System encourages the recycling of energy-intensive materials, leading to significant reductions in overall energy consumption and carbon emissions.</a:t>
            </a:r>
            <a:endParaRPr lang="en-US" sz="1450" dirty="0"/>
          </a:p>
        </p:txBody>
      </p:sp>
      <p:sp>
        <p:nvSpPr>
          <p:cNvPr id="15" name="Rectangle 14">
            <a:extLst>
              <a:ext uri="{FF2B5EF4-FFF2-40B4-BE49-F238E27FC236}">
                <a16:creationId xmlns:a16="http://schemas.microsoft.com/office/drawing/2014/main" id="{7E893AB2-4844-A831-A17A-D49ECB6D1BA1}"/>
              </a:ext>
            </a:extLst>
          </p:cNvPr>
          <p:cNvSpPr/>
          <p:nvPr/>
        </p:nvSpPr>
        <p:spPr>
          <a:xfrm>
            <a:off x="12776322" y="7463570"/>
            <a:ext cx="1854078" cy="7660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82083"/>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Conclusion</a:t>
            </a:r>
            <a:endParaRPr lang="en-US" sz="4450" dirty="0"/>
          </a:p>
        </p:txBody>
      </p:sp>
      <p:sp>
        <p:nvSpPr>
          <p:cNvPr id="4" name="Text 1"/>
          <p:cNvSpPr/>
          <p:nvPr/>
        </p:nvSpPr>
        <p:spPr>
          <a:xfrm>
            <a:off x="793790" y="5331023"/>
            <a:ext cx="130428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 Scrap Management System offers a comprehensive, efficient, and sustainable solution to one of the most significant environmental challenges of our time—waste management. By enhancing the process of collecting, sorting, recycling, and disposing of scrap materials, the system empowers individuals, businesses, and communities to actively participate in reducing waste, conserving resources, and minimizing environmental impact.</a:t>
            </a:r>
            <a:endParaRPr lang="en-US" sz="1750" dirty="0"/>
          </a:p>
        </p:txBody>
      </p:sp>
      <p:sp>
        <p:nvSpPr>
          <p:cNvPr id="5" name="Rectangle 4">
            <a:extLst>
              <a:ext uri="{FF2B5EF4-FFF2-40B4-BE49-F238E27FC236}">
                <a16:creationId xmlns:a16="http://schemas.microsoft.com/office/drawing/2014/main" id="{661B90EB-5503-BAB5-7C7E-9CCB90543045}"/>
              </a:ext>
            </a:extLst>
          </p:cNvPr>
          <p:cNvSpPr/>
          <p:nvPr/>
        </p:nvSpPr>
        <p:spPr>
          <a:xfrm>
            <a:off x="12666889" y="6400800"/>
            <a:ext cx="1828800" cy="1828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926</Words>
  <Application>Microsoft Office PowerPoint</Application>
  <PresentationFormat>Custom</PresentationFormat>
  <Paragraphs>66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Asmi Tatawar</cp:lastModifiedBy>
  <cp:revision>7</cp:revision>
  <dcterms:created xsi:type="dcterms:W3CDTF">2024-11-23T17:28:52Z</dcterms:created>
  <dcterms:modified xsi:type="dcterms:W3CDTF">2024-11-28T14:08:22Z</dcterms:modified>
</cp:coreProperties>
</file>